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1" r:id="rId3"/>
    <p:sldId id="272" r:id="rId4"/>
    <p:sldId id="264" r:id="rId5"/>
    <p:sldId id="267" r:id="rId6"/>
    <p:sldId id="266" r:id="rId7"/>
    <p:sldId id="261" r:id="rId8"/>
    <p:sldId id="265" r:id="rId9"/>
    <p:sldId id="268" r:id="rId10"/>
    <p:sldId id="270" r:id="rId11"/>
    <p:sldId id="269" r:id="rId12"/>
    <p:sldId id="262" r:id="rId13"/>
    <p:sldId id="263" r:id="rId14"/>
    <p:sldId id="257" r:id="rId15"/>
    <p:sldId id="259" r:id="rId16"/>
    <p:sldId id="274" r:id="rId17"/>
    <p:sldId id="258" r:id="rId18"/>
    <p:sldId id="275" r:id="rId19"/>
    <p:sldId id="276" r:id="rId20"/>
    <p:sldId id="277" r:id="rId21"/>
    <p:sldId id="278" r:id="rId22"/>
    <p:sldId id="286" r:id="rId23"/>
    <p:sldId id="287" r:id="rId24"/>
    <p:sldId id="283" r:id="rId25"/>
    <p:sldId id="284" r:id="rId26"/>
    <p:sldId id="294" r:id="rId27"/>
    <p:sldId id="285" r:id="rId28"/>
    <p:sldId id="291"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howGuides="1">
      <p:cViewPr>
        <p:scale>
          <a:sx n="70" d="100"/>
          <a:sy n="70" d="100"/>
        </p:scale>
        <p:origin x="-138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55BAA8-09DF-420B-AFBD-8890512EA66C}" type="datetimeFigureOut">
              <a:rPr lang="en-US" smtClean="0"/>
              <a:pPr/>
              <a:t>1/28/2023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BD3E95F-EDD6-442E-AAA0-47C631E5B009}"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55BAA8-09DF-420B-AFBD-8890512EA66C}" type="datetimeFigureOut">
              <a:rPr lang="en-US" smtClean="0"/>
              <a:pPr/>
              <a:t>1/28/2023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BD3E95F-EDD6-442E-AAA0-47C631E5B009}"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future-of-commerce.com/2013/06/19/subscription-models-innovation/" TargetMode="External"/><Relationship Id="rId2" Type="http://schemas.openxmlformats.org/officeDocument/2006/relationships/hyperlink" Target="https://www.the-future-of-commerce.com/2019/02/27/taking-your-e-commerce-platform-live/" TargetMode="External"/><Relationship Id="rId1" Type="http://schemas.openxmlformats.org/officeDocument/2006/relationships/slideLayout" Target="../slideLayouts/slideLayout2.xml"/><Relationship Id="rId5" Type="http://schemas.openxmlformats.org/officeDocument/2006/relationships/hyperlink" Target="https://www.thestreet.com/technology/history-of-paypal-15062744" TargetMode="External"/><Relationship Id="rId4" Type="http://schemas.openxmlformats.org/officeDocument/2006/relationships/hyperlink" Target="https://www.the-future-of-commerce.com/2020/12/09/customer-self-servi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E-Business Online Networking Technology Marketing Commerce Concept Stock  Photo, Picture And Royalty Free Image. Image 41467513."/>
          <p:cNvPicPr>
            <a:picLocks noChangeAspect="1" noChangeArrowheads="1"/>
          </p:cNvPicPr>
          <p:nvPr/>
        </p:nvPicPr>
        <p:blipFill>
          <a:blip r:embed="rId2" cstate="print"/>
          <a:srcRect/>
          <a:stretch>
            <a:fillRect/>
          </a:stretch>
        </p:blipFill>
        <p:spPr bwMode="auto">
          <a:xfrm>
            <a:off x="0" y="419100"/>
            <a:ext cx="9174372" cy="6019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20px-STD_ISD_PCO_India.jpg"/>
          <p:cNvPicPr>
            <a:picLocks noGrp="1" noChangeAspect="1"/>
          </p:cNvPicPr>
          <p:nvPr>
            <p:ph idx="1"/>
          </p:nvPr>
        </p:nvPicPr>
        <p:blipFill>
          <a:blip r:embed="rId2" cstate="print"/>
          <a:stretch>
            <a:fillRect/>
          </a:stretch>
        </p:blipFill>
        <p:spPr>
          <a:xfrm>
            <a:off x="1981200" y="80010"/>
            <a:ext cx="5029200" cy="677799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download.jpg"/>
          <p:cNvPicPr>
            <a:picLocks noChangeAspect="1"/>
          </p:cNvPicPr>
          <p:nvPr/>
        </p:nvPicPr>
        <p:blipFill>
          <a:blip r:embed="rId2" cstate="print"/>
          <a:stretch>
            <a:fillRect/>
          </a:stretch>
        </p:blipFill>
        <p:spPr>
          <a:xfrm>
            <a:off x="0" y="877186"/>
            <a:ext cx="9144000" cy="51036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Do-We-Need-An-E-Commerce.jpg"/>
          <p:cNvPicPr>
            <a:picLocks noChangeAspect="1"/>
          </p:cNvPicPr>
          <p:nvPr/>
        </p:nvPicPr>
        <p:blipFill>
          <a:blip r:embed="rId2" cstate="print"/>
          <a:stretch>
            <a:fillRect/>
          </a:stretch>
        </p:blipFill>
        <p:spPr>
          <a:xfrm>
            <a:off x="0" y="777240"/>
            <a:ext cx="9144000" cy="4785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istory11.gif"/>
          <p:cNvPicPr>
            <a:picLocks noChangeAspect="1"/>
          </p:cNvPicPr>
          <p:nvPr/>
        </p:nvPicPr>
        <p:blipFill>
          <a:blip r:embed="rId2" cstate="print"/>
          <a:stretch>
            <a:fillRect/>
          </a:stretch>
        </p:blipFill>
        <p:spPr>
          <a:xfrm>
            <a:off x="0" y="431260"/>
            <a:ext cx="9144000" cy="581714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why-ecommerce-is-important-with-business.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8229600" cy="6400800"/>
          </a:xfrm>
        </p:spPr>
        <p:txBody>
          <a:bodyPr>
            <a:noAutofit/>
          </a:bodyPr>
          <a:lstStyle/>
          <a:p>
            <a:pPr algn="just"/>
            <a:r>
              <a:rPr lang="en-US" sz="2000" b="1" dirty="0" smtClean="0"/>
              <a:t>objectives </a:t>
            </a:r>
            <a:r>
              <a:rPr lang="en-US" sz="2000" b="1" dirty="0"/>
              <a:t>for e-business Development</a:t>
            </a:r>
          </a:p>
          <a:p>
            <a:pPr algn="just"/>
            <a:r>
              <a:rPr lang="en-US" sz="2000" dirty="0"/>
              <a:t>The organization is facing market changes and the organization changes according to the markets</a:t>
            </a:r>
            <a:r>
              <a:rPr lang="en-US" sz="2000" dirty="0" smtClean="0"/>
              <a:t>.</a:t>
            </a:r>
          </a:p>
          <a:p>
            <a:pPr algn="just"/>
            <a:r>
              <a:rPr lang="en-US" sz="2000" dirty="0"/>
              <a:t/>
            </a:r>
            <a:br>
              <a:rPr lang="en-US" sz="2000" dirty="0"/>
            </a:br>
            <a:r>
              <a:rPr lang="en-US" sz="2000" dirty="0"/>
              <a:t>The objectives for the </a:t>
            </a:r>
            <a:r>
              <a:rPr lang="en-US" sz="2000" i="1" dirty="0"/>
              <a:t>e-business development</a:t>
            </a:r>
            <a:r>
              <a:rPr lang="en-US" sz="2000" dirty="0"/>
              <a:t> emerge from these changes and because the change is continuous, it brings new requirements for the e-business system. In addition, the history and legacy structures of the organization cause conflicts in the development when combined with the need for change. These fluctuating objectives and emerging conflicts bring certain consequences to the </a:t>
            </a:r>
            <a:r>
              <a:rPr lang="en-US" sz="2000" i="1" dirty="0"/>
              <a:t>e-business system architecture</a:t>
            </a:r>
            <a:r>
              <a:rPr lang="en-US" sz="2000" dirty="0"/>
              <a:t> development in the organization. The formation and description of this causal model can be classified as selective coding</a:t>
            </a:r>
            <a:r>
              <a:rPr lang="en-US" sz="2000" dirty="0" smtClean="0"/>
              <a:t>..</a:t>
            </a:r>
          </a:p>
          <a:p>
            <a:pPr algn="just"/>
            <a:endParaRPr lang="en-US" sz="2000" dirty="0"/>
          </a:p>
          <a:p>
            <a:pPr algn="just"/>
            <a:r>
              <a:rPr lang="en-US" sz="2000" dirty="0" smtClean="0"/>
              <a:t>In </a:t>
            </a:r>
            <a:r>
              <a:rPr lang="en-US" sz="2000" dirty="0"/>
              <a:t>summary, </a:t>
            </a:r>
            <a:r>
              <a:rPr lang="en-US" sz="2000" dirty="0" smtClean="0"/>
              <a:t>e-Business </a:t>
            </a:r>
            <a:r>
              <a:rPr lang="en-US" sz="2000" dirty="0"/>
              <a:t>has been in the making for the past 30 years. After starting as a niche solution for certain businesses and communities, </a:t>
            </a:r>
            <a:r>
              <a:rPr lang="en-US" sz="2000" dirty="0" smtClean="0"/>
              <a:t>e-Business </a:t>
            </a:r>
            <a:r>
              <a:rPr lang="en-US" sz="2000" dirty="0"/>
              <a:t>today is an expanding force accounting for a steadily increasing share of commercial transactions. Its full potential remains in the future. Now you know how </a:t>
            </a:r>
            <a:r>
              <a:rPr lang="en-US" sz="2000" dirty="0" smtClean="0"/>
              <a:t>e-Business </a:t>
            </a:r>
            <a:r>
              <a:rPr lang="en-US" sz="2000" dirty="0"/>
              <a:t>came to be as important as it is. The next lesson is about the direction in which </a:t>
            </a:r>
            <a:r>
              <a:rPr lang="en-US" sz="2000" dirty="0" smtClean="0"/>
              <a:t>e-Business </a:t>
            </a:r>
            <a:r>
              <a:rPr lang="en-US" sz="2000" dirty="0"/>
              <a:t>moving</a:t>
            </a:r>
            <a:r>
              <a:rPr lang="en-US" sz="2000" dirty="0" smtClean="0"/>
              <a:t>.</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A long and winding road</a:t>
            </a:r>
            <a:endParaRPr lang="en-US" dirty="0"/>
          </a:p>
        </p:txBody>
      </p:sp>
      <p:sp>
        <p:nvSpPr>
          <p:cNvPr id="3" name="Content Placeholder 2"/>
          <p:cNvSpPr>
            <a:spLocks noGrp="1"/>
          </p:cNvSpPr>
          <p:nvPr>
            <p:ph idx="1"/>
          </p:nvPr>
        </p:nvSpPr>
        <p:spPr>
          <a:xfrm>
            <a:off x="1143000" y="1600200"/>
            <a:ext cx="7790688" cy="4800600"/>
          </a:xfrm>
        </p:spPr>
        <p:txBody>
          <a:bodyPr>
            <a:normAutofit/>
          </a:bodyPr>
          <a:lstStyle/>
          <a:p>
            <a:pPr algn="just"/>
            <a:r>
              <a:rPr lang="en-US" sz="2000" dirty="0" smtClean="0"/>
              <a:t>When considering time itself, the history of e-commerce is fairly short, but for most of us, the idea of life without online shopping is virtually inconceivable.</a:t>
            </a:r>
          </a:p>
          <a:p>
            <a:pPr algn="just"/>
            <a:endParaRPr lang="en-US" sz="2000" dirty="0" smtClean="0"/>
          </a:p>
          <a:p>
            <a:pPr algn="just"/>
            <a:r>
              <a:rPr lang="en-US" sz="2000" dirty="0" smtClean="0"/>
              <a:t>From groceries to diamonds to services to</a:t>
            </a:r>
            <a:r>
              <a:rPr lang="en-US" sz="2000" b="1" u="sng" dirty="0" smtClean="0"/>
              <a:t> Enterprise Level Product Solutions</a:t>
            </a:r>
            <a:r>
              <a:rPr lang="en-US" sz="2000" dirty="0" smtClean="0"/>
              <a:t>, almost anything you can imagine can be purchased electronically.</a:t>
            </a:r>
          </a:p>
          <a:p>
            <a:pPr algn="just"/>
            <a:endParaRPr lang="en-US" sz="2000" dirty="0" smtClean="0"/>
          </a:p>
          <a:p>
            <a:pPr algn="just"/>
            <a:r>
              <a:rPr lang="en-US" sz="2000" dirty="0" smtClean="0"/>
              <a:t>But where did it all begin, and how far will it go?</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gif"/>
          <p:cNvPicPr>
            <a:picLocks noGrp="1" noChangeAspect="1"/>
          </p:cNvPicPr>
          <p:nvPr>
            <p:ph idx="1"/>
          </p:nvPr>
        </p:nvPicPr>
        <p:blipFill>
          <a:blip r:embed="rId2" cstate="print"/>
          <a:stretch>
            <a:fillRect/>
          </a:stretch>
        </p:blipFill>
        <p:spPr>
          <a:xfrm>
            <a:off x="28691" y="762000"/>
            <a:ext cx="9115309" cy="48006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Zz1kZjU1MTA2ZDRmMDA5MmJjMzFmNjQyMzNjNGIzOGMxMw.jpg"/>
          <p:cNvPicPr>
            <a:picLocks noGrp="1" noChangeAspect="1"/>
          </p:cNvPicPr>
          <p:nvPr>
            <p:ph idx="1"/>
          </p:nvPr>
        </p:nvPicPr>
        <p:blipFill>
          <a:blip r:embed="rId2" cstate="print"/>
          <a:stretch>
            <a:fillRect/>
          </a:stretch>
        </p:blipFill>
        <p:spPr>
          <a:xfrm>
            <a:off x="0" y="1371600"/>
            <a:ext cx="9144000" cy="3429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history of e-commerce: 1960s – 1980s</a:t>
            </a:r>
            <a:endParaRPr lang="en-US" dirty="0"/>
          </a:p>
        </p:txBody>
      </p:sp>
      <p:sp>
        <p:nvSpPr>
          <p:cNvPr id="3" name="Content Placeholder 2"/>
          <p:cNvSpPr>
            <a:spLocks noGrp="1"/>
          </p:cNvSpPr>
          <p:nvPr>
            <p:ph idx="1"/>
          </p:nvPr>
        </p:nvSpPr>
        <p:spPr>
          <a:xfrm>
            <a:off x="1219200" y="1447800"/>
            <a:ext cx="7714488" cy="5410200"/>
          </a:xfrm>
        </p:spPr>
        <p:txBody>
          <a:bodyPr>
            <a:normAutofit lnSpcReduction="10000"/>
          </a:bodyPr>
          <a:lstStyle/>
          <a:p>
            <a:pPr algn="just">
              <a:buNone/>
            </a:pPr>
            <a:r>
              <a:rPr lang="en-US" sz="2400" dirty="0" smtClean="0"/>
              <a:t>	For beginning just a short while ago, the history of e-commerce is dramatic. In 1969, CompuServe was the first major e-commerce company to be formed in the United States. Although it seems distant now, computer time-sharing services grew from email providers to facilitating </a:t>
            </a:r>
            <a:r>
              <a:rPr lang="en-US" sz="2400" dirty="0" err="1" smtClean="0"/>
              <a:t>tele</a:t>
            </a:r>
            <a:r>
              <a:rPr lang="en-US" sz="2400" dirty="0" smtClean="0"/>
              <a:t>-shopping in the 1970s. </a:t>
            </a:r>
          </a:p>
          <a:p>
            <a:pPr algn="just">
              <a:buNone/>
            </a:pPr>
            <a:endParaRPr lang="en-US" sz="2400" dirty="0" smtClean="0"/>
          </a:p>
          <a:p>
            <a:pPr algn="just">
              <a:buNone/>
            </a:pPr>
            <a:r>
              <a:rPr lang="en-US" sz="2400" dirty="0" smtClean="0"/>
              <a:t>	While the rest of us were just beginning to celebrate the wonder of cable television at the beginning of the 1980s, some tech savvy users formed the Boston Computer Exchange, which was a bulletin board system-based marketplace established to facilitate the sale or trade of used computers. This company was a trailblazer in crafting a fully automated, on-line auction and marketplace for general commerce.</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E-business Defined</a:t>
            </a:r>
            <a:endParaRPr lang="en-US" dirty="0"/>
          </a:p>
        </p:txBody>
      </p:sp>
      <p:sp>
        <p:nvSpPr>
          <p:cNvPr id="3" name="Content Placeholder 2"/>
          <p:cNvSpPr>
            <a:spLocks noGrp="1"/>
          </p:cNvSpPr>
          <p:nvPr>
            <p:ph idx="1"/>
          </p:nvPr>
        </p:nvSpPr>
        <p:spPr>
          <a:xfrm>
            <a:off x="990600" y="1600201"/>
            <a:ext cx="8001000" cy="3124200"/>
          </a:xfrm>
        </p:spPr>
        <p:txBody>
          <a:bodyPr>
            <a:normAutofit fontScale="85000" lnSpcReduction="20000"/>
          </a:bodyPr>
          <a:lstStyle/>
          <a:p>
            <a:pPr algn="just"/>
            <a:r>
              <a:rPr lang="en-US" dirty="0"/>
              <a:t>E-Business (electronic business) is </a:t>
            </a:r>
            <a:r>
              <a:rPr lang="en-US" b="1" dirty="0"/>
              <a:t>any process that a business organization conducts over a computer-mediated network</a:t>
            </a:r>
            <a:r>
              <a:rPr lang="en-US" dirty="0"/>
              <a:t>. Business organizations include any for-profit, governmental, or nonprofit entity. </a:t>
            </a:r>
            <a:endParaRPr lang="en-US" dirty="0" smtClean="0"/>
          </a:p>
          <a:p>
            <a:pPr algn="just"/>
            <a:endParaRPr lang="en-US" dirty="0"/>
          </a:p>
          <a:p>
            <a:pPr algn="just"/>
            <a:r>
              <a:rPr lang="en-US" dirty="0" smtClean="0"/>
              <a:t>Their </a:t>
            </a:r>
            <a:r>
              <a:rPr lang="en-US" dirty="0"/>
              <a:t>processes include production-, customer-, and internal- or management-focused business processes.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8305800" cy="6477000"/>
          </a:xfrm>
        </p:spPr>
        <p:txBody>
          <a:bodyPr>
            <a:noAutofit/>
          </a:bodyPr>
          <a:lstStyle/>
          <a:p>
            <a:pPr algn="just"/>
            <a:r>
              <a:rPr lang="en-US" sz="1600" dirty="0" smtClean="0"/>
              <a:t>For many years, e-commerce existed quietly, but in 1990, the first web browser, aptly named “</a:t>
            </a:r>
            <a:r>
              <a:rPr lang="en-US" sz="1600" dirty="0" err="1" smtClean="0"/>
              <a:t>WorldWideWeb</a:t>
            </a:r>
            <a:r>
              <a:rPr lang="en-US" sz="1600" dirty="0" smtClean="0"/>
              <a:t>,” was launched.</a:t>
            </a:r>
          </a:p>
          <a:p>
            <a:pPr algn="just"/>
            <a:endParaRPr lang="en-US" sz="1600" dirty="0" smtClean="0"/>
          </a:p>
          <a:p>
            <a:pPr algn="just"/>
            <a:r>
              <a:rPr lang="en-US" sz="1600" dirty="0" smtClean="0"/>
              <a:t>Around this time, development of the internet kicked into high gear, going from the ability to display basic style sheets to the launch of Amazon and eBay within just a few short years. Needless to say, those two have become smashing successes as they evolved into massive </a:t>
            </a:r>
            <a:r>
              <a:rPr lang="en-US" sz="1600" dirty="0" smtClean="0">
                <a:hlinkClick r:id="rId2"/>
              </a:rPr>
              <a:t>e-commerce platforms</a:t>
            </a:r>
            <a:r>
              <a:rPr lang="en-US" sz="1600" dirty="0" smtClean="0"/>
              <a:t>, selling and enabling consumers to sell their own wares to others on a global scale, as well as to </a:t>
            </a:r>
            <a:r>
              <a:rPr lang="en-US" sz="1600" dirty="0" smtClean="0">
                <a:hlinkClick r:id="rId3"/>
              </a:rPr>
              <a:t>subscribe to items they need</a:t>
            </a:r>
            <a:r>
              <a:rPr lang="en-US" sz="1600" dirty="0" smtClean="0"/>
              <a:t> – no more going to the store to purchase standard household goods.</a:t>
            </a:r>
          </a:p>
          <a:p>
            <a:pPr algn="just"/>
            <a:endParaRPr lang="en-US" sz="1600" dirty="0" smtClean="0"/>
          </a:p>
          <a:p>
            <a:pPr algn="just"/>
            <a:r>
              <a:rPr lang="en-US" sz="1600" dirty="0" smtClean="0"/>
              <a:t>By the late 1990s, we were all getting too much email, and DVDs began to outpace VHS tapes as the preferred method of viewing films – but that didn’t last long.</a:t>
            </a:r>
            <a:br>
              <a:rPr lang="en-US" sz="1600" dirty="0" smtClean="0"/>
            </a:br>
            <a:endParaRPr lang="en-US" sz="1600" dirty="0" smtClean="0"/>
          </a:p>
          <a:p>
            <a:pPr algn="just"/>
            <a:r>
              <a:rPr lang="en-US" sz="1600" dirty="0" smtClean="0"/>
              <a:t>In 1997, we saw the launch of Netflix as the world’s first online movie rental store.</a:t>
            </a:r>
          </a:p>
          <a:p>
            <a:pPr algn="just"/>
            <a:endParaRPr lang="en-US" sz="1600" b="1" dirty="0" smtClean="0"/>
          </a:p>
          <a:p>
            <a:pPr algn="just"/>
            <a:r>
              <a:rPr lang="en-US" sz="1600" b="1" dirty="0" smtClean="0"/>
              <a:t>Building their reputation on the model of flat-fee unlimited rentals without due dates, late fees, shipping and handling fees or per-title rental fees, Netflix wittingly upped the </a:t>
            </a:r>
            <a:r>
              <a:rPr lang="en-US" sz="1600" b="1" dirty="0" smtClean="0">
                <a:hlinkClick r:id="rId4"/>
              </a:rPr>
              <a:t>customer service</a:t>
            </a:r>
            <a:r>
              <a:rPr lang="en-US" sz="1600" b="1" dirty="0" smtClean="0"/>
              <a:t> game of all would-be online merchants while turning the entertainment industry on its head.</a:t>
            </a:r>
          </a:p>
          <a:p>
            <a:pPr algn="just"/>
            <a:endParaRPr lang="en-US" sz="1600" dirty="0" smtClean="0"/>
          </a:p>
          <a:p>
            <a:pPr algn="just"/>
            <a:r>
              <a:rPr lang="en-US" sz="1600" dirty="0" smtClean="0"/>
              <a:t>Just one year later, </a:t>
            </a:r>
            <a:r>
              <a:rPr lang="en-US" sz="1600" dirty="0" err="1" smtClean="0">
                <a:hlinkClick r:id="rId5"/>
              </a:rPr>
              <a:t>Paypal</a:t>
            </a:r>
            <a:r>
              <a:rPr lang="en-US" sz="1600" dirty="0" smtClean="0">
                <a:hlinkClick r:id="rId5"/>
              </a:rPr>
              <a:t>, in its first iteration as </a:t>
            </a:r>
            <a:r>
              <a:rPr lang="en-US" sz="1600" dirty="0" err="1" smtClean="0">
                <a:hlinkClick r:id="rId5"/>
              </a:rPr>
              <a:t>Confinity</a:t>
            </a:r>
            <a:r>
              <a:rPr lang="en-US" sz="1600" dirty="0" smtClean="0">
                <a:hlinkClick r:id="rId5"/>
              </a:rPr>
              <a:t>,</a:t>
            </a:r>
            <a:r>
              <a:rPr lang="en-US" sz="1600" dirty="0" smtClean="0"/>
              <a:t> entered the scene as a tool for transferring money. The company now functions as a bank that executes payment processing for online vendors, auction sites, personal, and commercial users. It’s a service that allows their customers to send, receive, and hold funds in 26 currencies worldwide. Today, </a:t>
            </a:r>
            <a:r>
              <a:rPr lang="en-US" sz="1600" dirty="0" err="1" smtClean="0"/>
              <a:t>Paypal</a:t>
            </a:r>
            <a:r>
              <a:rPr lang="en-US" sz="1600" dirty="0" smtClean="0"/>
              <a:t> Holdings, and its subsidiary, </a:t>
            </a:r>
            <a:r>
              <a:rPr lang="en-US" sz="1600" dirty="0" err="1" smtClean="0"/>
              <a:t>Venmo</a:t>
            </a:r>
            <a:r>
              <a:rPr lang="en-US" sz="1600" dirty="0" smtClean="0"/>
              <a:t> are two huge names in the digital wallet game.</a:t>
            </a:r>
          </a:p>
          <a:p>
            <a:pPr algn="just"/>
            <a:endParaRPr lang="en-US" sz="1600" dirty="0"/>
          </a:p>
        </p:txBody>
      </p:sp>
      <p:cxnSp>
        <p:nvCxnSpPr>
          <p:cNvPr id="5" name="Straight Arrow Connector 4"/>
          <p:cNvCxnSpPr/>
          <p:nvPr/>
        </p:nvCxnSpPr>
        <p:spPr>
          <a:xfrm>
            <a:off x="4572000" y="457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572000" y="24384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33147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52578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72000" y="3886200"/>
            <a:ext cx="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2"/>
          <p:cNvSpPr>
            <a:spLocks noGrp="1"/>
          </p:cNvSpPr>
          <p:nvPr>
            <p:ph idx="1"/>
          </p:nvPr>
        </p:nvSpPr>
        <p:spPr/>
        <p:txBody>
          <a:bodyPr/>
          <a:lstStyle/>
          <a:p>
            <a:pPr eaLnBrk="1" hangingPunct="1"/>
            <a:r>
              <a:rPr lang="en-US" dirty="0" smtClean="0"/>
              <a:t>2</a:t>
            </a:r>
            <a:r>
              <a:rPr lang="en-US" baseline="30000" dirty="0" smtClean="0"/>
              <a:t>nd</a:t>
            </a:r>
            <a:r>
              <a:rPr lang="en-US" dirty="0" smtClean="0"/>
              <a:t>    lecture</a:t>
            </a:r>
          </a:p>
          <a:p>
            <a:pPr eaLnBrk="1" hangingPunct="1"/>
            <a:r>
              <a:rPr lang="en-US" dirty="0" smtClean="0"/>
              <a:t>MBA SEM 2</a:t>
            </a:r>
          </a:p>
          <a:p>
            <a:pPr eaLnBrk="1" hangingPunct="1"/>
            <a:r>
              <a:rPr lang="en-US" dirty="0" smtClean="0"/>
              <a:t>E –BIZ</a:t>
            </a:r>
          </a:p>
          <a:p>
            <a:pPr eaLnBrk="1" hangingPunct="1"/>
            <a:r>
              <a:rPr lang="en-US" u="sng" dirty="0" smtClean="0"/>
              <a:t>UNDERSTANDING TYPES OF  BUSINESS MODELS </a:t>
            </a:r>
          </a:p>
          <a:p>
            <a:pPr eaLnBrk="1" hangingPunct="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04800"/>
            <a:ext cx="7924800" cy="6172200"/>
          </a:xfrm>
        </p:spPr>
        <p:txBody>
          <a:bodyPr>
            <a:normAutofit fontScale="55000" lnSpcReduction="20000"/>
          </a:bodyPr>
          <a:lstStyle/>
          <a:p>
            <a:pPr algn="just"/>
            <a:r>
              <a:rPr lang="en-US" b="1" dirty="0" smtClean="0"/>
              <a:t>Global E-Business retail sales surged 25.7% in 2020 to $4.213 trillion</a:t>
            </a:r>
            <a:r>
              <a:rPr lang="en-US" dirty="0" smtClean="0"/>
              <a:t>. Five, ten, or even twenty years ago this probably seemed like an impossible number to reach. E-Business has exploded over the last few years and even with the end of the COVID-19 pandemic in sight, isn’t expected to slow down.</a:t>
            </a:r>
          </a:p>
          <a:p>
            <a:pPr algn="just"/>
            <a:endParaRPr lang="en-US" dirty="0" smtClean="0"/>
          </a:p>
          <a:p>
            <a:pPr algn="just"/>
            <a:endParaRPr lang="en-US" dirty="0" smtClean="0"/>
          </a:p>
          <a:p>
            <a:pPr algn="just"/>
            <a:r>
              <a:rPr lang="en-US" dirty="0" smtClean="0"/>
              <a:t>The digital shift is a very real trend and businesses not already online will need to break into the E-Business landscape sooner rather than later. Applying the right E-Business business model to the online store will be one of the first steps.</a:t>
            </a:r>
          </a:p>
          <a:p>
            <a:pPr algn="just"/>
            <a:endParaRPr lang="en-US" dirty="0" smtClean="0"/>
          </a:p>
          <a:p>
            <a:pPr algn="just"/>
            <a:endParaRPr lang="en-US" dirty="0" smtClean="0"/>
          </a:p>
          <a:p>
            <a:pPr algn="just"/>
            <a:r>
              <a:rPr lang="en-US" dirty="0" smtClean="0"/>
              <a:t>Not taking the time to evaluate your business and understand your target market can be extremely detrimental and lead to thousands in wasted spend. Digital advertising, SEO, and content marketing are effective ways to drive traffic, revenue and help you realize a large ROI, but they won't be nearly as effective without a well-planned E-Business business strategy.</a:t>
            </a:r>
          </a:p>
          <a:p>
            <a:pPr algn="just"/>
            <a:endParaRPr lang="en-US" dirty="0" smtClean="0"/>
          </a:p>
          <a:p>
            <a:pPr algn="just"/>
            <a:endParaRPr lang="en-US" dirty="0" smtClean="0"/>
          </a:p>
          <a:p>
            <a:pPr algn="just"/>
            <a:r>
              <a:rPr lang="en-US" dirty="0" smtClean="0"/>
              <a:t>Whether you’re just starting to explore E-Business models or already have an established digital commerce venture and are looking to expand your online presence, it’s important to know which model best fits your needs and requirements</a:t>
            </a:r>
          </a:p>
          <a:p>
            <a:pPr algn="just"/>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2400" dirty="0" smtClean="0">
                <a:latin typeface="Arial Narrow" pitchFamily="34" charset="0"/>
              </a:rPr>
              <a:t>“Developing an E - Business strategy is a crucial piece for many organizations. A huge component of this is identifying your target market and understanding what your E - Business business model will be “ </a:t>
            </a:r>
          </a:p>
          <a:p>
            <a:pPr algn="ctr">
              <a:buNone/>
            </a:pPr>
            <a:endParaRPr lang="en-US" sz="2400" dirty="0" smtClean="0">
              <a:latin typeface="Arial Narrow" pitchFamily="34" charset="0"/>
            </a:endParaRPr>
          </a:p>
          <a:p>
            <a:pPr algn="ctr">
              <a:buNone/>
            </a:pPr>
            <a:r>
              <a:rPr lang="en-US" sz="2400" dirty="0" smtClean="0">
                <a:latin typeface="Arial Narrow" pitchFamily="34" charset="0"/>
              </a:rPr>
              <a:t>And thus let us First of all understand </a:t>
            </a:r>
          </a:p>
          <a:p>
            <a:pPr algn="ctr">
              <a:buNone/>
            </a:pPr>
            <a:r>
              <a:rPr lang="en-US" sz="2400" b="1" dirty="0" smtClean="0">
                <a:latin typeface="Arial Narrow" pitchFamily="34" charset="0"/>
              </a:rPr>
              <a:t>Types of Business Models</a:t>
            </a:r>
            <a:endParaRPr lang="en-US" sz="2400" b="1" dirty="0">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latin typeface="Arial Narrow" pitchFamily="34" charset="0"/>
              </a:rPr>
              <a:t>Types of Business Models</a:t>
            </a:r>
            <a:endParaRPr lang="en-US" dirty="0"/>
          </a:p>
        </p:txBody>
      </p:sp>
      <p:sp>
        <p:nvSpPr>
          <p:cNvPr id="3" name="Content Placeholder 2"/>
          <p:cNvSpPr>
            <a:spLocks noGrp="1"/>
          </p:cNvSpPr>
          <p:nvPr>
            <p:ph idx="1"/>
          </p:nvPr>
        </p:nvSpPr>
        <p:spPr/>
        <p:txBody>
          <a:bodyPr>
            <a:normAutofit lnSpcReduction="10000"/>
          </a:bodyPr>
          <a:lstStyle/>
          <a:p>
            <a:pPr algn="just">
              <a:buNone/>
            </a:pPr>
            <a:r>
              <a:rPr lang="en-US" sz="2000" dirty="0" smtClean="0"/>
              <a:t>	Electronic commerce, or E-Business, is a business model that lets businesses and consumers make purchases or sell things online. There are six major E-Business business models:</a:t>
            </a:r>
          </a:p>
          <a:p>
            <a:pPr>
              <a:buNone/>
            </a:pPr>
            <a:r>
              <a:rPr lang="en-US" sz="2000" dirty="0" smtClean="0"/>
              <a:t>	</a:t>
            </a:r>
          </a:p>
          <a:p>
            <a:pPr marL="539496" indent="-457200">
              <a:buFont typeface="+mj-lt"/>
              <a:buAutoNum type="arabicPeriod"/>
            </a:pPr>
            <a:r>
              <a:rPr lang="en-US" sz="2000" dirty="0" smtClean="0"/>
              <a:t>Business to Consumer (B2C)</a:t>
            </a:r>
          </a:p>
          <a:p>
            <a:pPr marL="539496" indent="-457200">
              <a:buFont typeface="+mj-lt"/>
              <a:buAutoNum type="arabicPeriod"/>
            </a:pPr>
            <a:r>
              <a:rPr lang="en-US" sz="2000" dirty="0" smtClean="0"/>
              <a:t>Business to Business (B2B)</a:t>
            </a:r>
          </a:p>
          <a:p>
            <a:pPr marL="539496" indent="-457200">
              <a:buFont typeface="+mj-lt"/>
              <a:buAutoNum type="arabicPeriod"/>
            </a:pPr>
            <a:r>
              <a:rPr lang="en-US" sz="2000" dirty="0" smtClean="0"/>
              <a:t>Business to Government (B2G)</a:t>
            </a:r>
          </a:p>
          <a:p>
            <a:pPr marL="539496" indent="-457200">
              <a:buFont typeface="+mj-lt"/>
              <a:buAutoNum type="arabicPeriod"/>
            </a:pPr>
            <a:r>
              <a:rPr lang="en-US" sz="2000" dirty="0" smtClean="0"/>
              <a:t>Business to Business to Consumer (B2B2C)</a:t>
            </a:r>
          </a:p>
          <a:p>
            <a:pPr marL="539496" indent="-457200">
              <a:buFont typeface="+mj-lt"/>
              <a:buAutoNum type="arabicPeriod"/>
            </a:pPr>
            <a:r>
              <a:rPr lang="en-US" sz="2000" dirty="0" smtClean="0"/>
              <a:t>Consumer to Consumer (C2C)</a:t>
            </a:r>
          </a:p>
          <a:p>
            <a:pPr marL="539496" indent="-457200">
              <a:buFont typeface="+mj-lt"/>
              <a:buAutoNum type="arabicPeriod"/>
            </a:pPr>
            <a:r>
              <a:rPr lang="en-US" sz="2000" dirty="0" smtClean="0"/>
              <a:t>Consumer to Business (C2B)</a:t>
            </a:r>
          </a:p>
          <a:p>
            <a:pPr marL="539496" indent="-457200">
              <a:buFont typeface="+mj-lt"/>
              <a:buAutoNum type="arabicPeriod"/>
            </a:pPr>
            <a:endParaRPr lang="en-US" sz="2000" dirty="0" smtClean="0"/>
          </a:p>
          <a:p>
            <a:pPr marL="539496" indent="-457200" algn="just">
              <a:buNone/>
            </a:pPr>
            <a:r>
              <a:rPr lang="en-US" sz="2000" dirty="0" smtClean="0"/>
              <a:t>	We’ll review each of these six business classifications in depth and dig into the five primary delivery models that you will need to consider when launching or expanding your online store.</a:t>
            </a:r>
          </a:p>
          <a:p>
            <a:pPr>
              <a:buNone/>
            </a:pP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143000" y="1409700"/>
            <a:ext cx="7680773" cy="4038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Business to Consumer (B2C)</a:t>
            </a:r>
            <a:endParaRPr lang="en-US" dirty="0"/>
          </a:p>
        </p:txBody>
      </p:sp>
      <p:sp>
        <p:nvSpPr>
          <p:cNvPr id="3" name="Content Placeholder 2"/>
          <p:cNvSpPr>
            <a:spLocks noGrp="1"/>
          </p:cNvSpPr>
          <p:nvPr>
            <p:ph idx="1"/>
          </p:nvPr>
        </p:nvSpPr>
        <p:spPr>
          <a:xfrm>
            <a:off x="1188720" y="1447800"/>
            <a:ext cx="7498080" cy="5257800"/>
          </a:xfrm>
        </p:spPr>
        <p:txBody>
          <a:bodyPr>
            <a:normAutofit/>
          </a:bodyPr>
          <a:lstStyle/>
          <a:p>
            <a:pPr algn="just"/>
            <a:r>
              <a:rPr lang="en-US" sz="1800" dirty="0" smtClean="0"/>
              <a:t>As the name implies, business to consumer (B2C) is when a company markets its products or services directly to end users. It is the most widely known form of commerce. </a:t>
            </a:r>
            <a:r>
              <a:rPr lang="en-US" sz="1800" b="1" dirty="0" smtClean="0"/>
              <a:t>B2C E-Business</a:t>
            </a:r>
            <a:r>
              <a:rPr lang="en-US" sz="1800" dirty="0" smtClean="0"/>
              <a:t> is fairly straightforward. You complete a B2C transaction every time you purchase food from a grocery store, eat dinner at a restaurant, watch a movie at a theater, and get a haircut. You are the end user of the products and services these companies sell.</a:t>
            </a:r>
          </a:p>
          <a:p>
            <a:pPr algn="just"/>
            <a:endParaRPr lang="en-US" sz="1800" dirty="0" smtClean="0"/>
          </a:p>
          <a:p>
            <a:pPr algn="just"/>
            <a:r>
              <a:rPr lang="en-US" sz="1800" dirty="0" smtClean="0"/>
              <a:t>In E-Business, there are five different B2C business models: </a:t>
            </a:r>
          </a:p>
          <a:p>
            <a:pPr marL="425196" indent="-342900" algn="just">
              <a:buFont typeface="+mj-lt"/>
              <a:buAutoNum type="arabicPeriod"/>
            </a:pPr>
            <a:r>
              <a:rPr lang="en-US" sz="1800" dirty="0" smtClean="0"/>
              <a:t>Direct Sellers, </a:t>
            </a:r>
          </a:p>
          <a:p>
            <a:pPr marL="425196" indent="-342900" algn="just">
              <a:buFont typeface="+mj-lt"/>
              <a:buAutoNum type="arabicPeriod"/>
            </a:pPr>
            <a:r>
              <a:rPr lang="en-US" sz="1800" dirty="0" smtClean="0"/>
              <a:t>Online Intermediaries, </a:t>
            </a:r>
          </a:p>
          <a:p>
            <a:pPr marL="425196" indent="-342900" algn="just">
              <a:buFont typeface="+mj-lt"/>
              <a:buAutoNum type="arabicPeriod"/>
            </a:pPr>
            <a:r>
              <a:rPr lang="en-US" sz="1800" dirty="0" smtClean="0"/>
              <a:t>Advertising-based, </a:t>
            </a:r>
          </a:p>
          <a:p>
            <a:pPr marL="425196" indent="-342900" algn="just">
              <a:buFont typeface="+mj-lt"/>
              <a:buAutoNum type="arabicPeriod"/>
            </a:pPr>
            <a:r>
              <a:rPr lang="en-US" sz="1800" dirty="0" smtClean="0"/>
              <a:t>Community-based, </a:t>
            </a:r>
          </a:p>
          <a:p>
            <a:pPr marL="425196" indent="-342900" algn="just">
              <a:buFont typeface="+mj-lt"/>
              <a:buAutoNum type="arabicPeriod"/>
            </a:pPr>
            <a:r>
              <a:rPr lang="en-US" sz="1800" dirty="0" smtClean="0"/>
              <a:t>Fee-based.</a:t>
            </a:r>
          </a:p>
          <a:p>
            <a:pPr algn="just">
              <a:buNone/>
            </a:pPr>
            <a:endParaRPr lang="en-US" sz="1800" dirty="0" smtClean="0"/>
          </a:p>
          <a:p>
            <a:pPr algn="just">
              <a:buNone/>
            </a:pPr>
            <a:endParaRPr lang="en-US" sz="1800" dirty="0" smtClean="0"/>
          </a:p>
          <a:p>
            <a:pPr algn="just">
              <a:buNone/>
            </a:pPr>
            <a:endParaRPr lang="en-US" sz="1800" dirty="0" smtClean="0"/>
          </a:p>
        </p:txBody>
      </p:sp>
      <p:sp>
        <p:nvSpPr>
          <p:cNvPr id="10" name="Right Brace 9"/>
          <p:cNvSpPr/>
          <p:nvPr/>
        </p:nvSpPr>
        <p:spPr>
          <a:xfrm>
            <a:off x="3733800" y="4495800"/>
            <a:ext cx="152400" cy="1524000"/>
          </a:xfrm>
          <a:prstGeom prst="rightBrace">
            <a:avLst/>
          </a:prstGeom>
          <a:ln w="412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114800" y="5105400"/>
            <a:ext cx="2819400" cy="369332"/>
          </a:xfrm>
          <a:prstGeom prst="rect">
            <a:avLst/>
          </a:prstGeom>
          <a:noFill/>
        </p:spPr>
        <p:txBody>
          <a:bodyPr wrap="square" rtlCol="0">
            <a:spAutoFit/>
          </a:bodyPr>
          <a:lstStyle/>
          <a:p>
            <a:r>
              <a:rPr lang="en-US" dirty="0" smtClean="0"/>
              <a:t>MARKET PLACE MODEL</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B2C Business Models</a:t>
            </a:r>
            <a:endParaRPr lang="en-US" dirty="0"/>
          </a:p>
        </p:txBody>
      </p:sp>
      <p:sp>
        <p:nvSpPr>
          <p:cNvPr id="3" name="Content Placeholder 2"/>
          <p:cNvSpPr>
            <a:spLocks noGrp="1"/>
          </p:cNvSpPr>
          <p:nvPr>
            <p:ph idx="1"/>
          </p:nvPr>
        </p:nvSpPr>
        <p:spPr>
          <a:xfrm>
            <a:off x="1219200" y="1447800"/>
            <a:ext cx="7714488" cy="4800600"/>
          </a:xfrm>
        </p:spPr>
        <p:txBody>
          <a:bodyPr>
            <a:normAutofit fontScale="62500" lnSpcReduction="20000"/>
          </a:bodyPr>
          <a:lstStyle/>
          <a:p>
            <a:pPr marL="596646" indent="-514350" algn="just">
              <a:buFont typeface="+mj-lt"/>
              <a:buAutoNum type="arabicPeriod"/>
            </a:pPr>
            <a:r>
              <a:rPr lang="en-US" dirty="0" smtClean="0"/>
              <a:t>Direct selling is the most common model. It is when consumers buy products from online retailers.</a:t>
            </a:r>
          </a:p>
          <a:p>
            <a:pPr marL="596646" indent="-514350" algn="just">
              <a:buFont typeface="+mj-lt"/>
              <a:buAutoNum type="arabicPeriod"/>
            </a:pPr>
            <a:endParaRPr lang="en-US" dirty="0" smtClean="0"/>
          </a:p>
          <a:p>
            <a:pPr marL="596646" indent="-514350" algn="just">
              <a:buFont typeface="+mj-lt"/>
              <a:buAutoNum type="arabicPeriod"/>
            </a:pPr>
            <a:r>
              <a:rPr lang="en-US" dirty="0" smtClean="0"/>
              <a:t>Online intermediaries are online businesses that bring sellers and consumers together and take a cut of each transaction made.</a:t>
            </a:r>
          </a:p>
          <a:p>
            <a:pPr marL="596646" indent="-514350" algn="just">
              <a:buFont typeface="+mj-lt"/>
              <a:buAutoNum type="arabicPeriod"/>
            </a:pPr>
            <a:endParaRPr lang="en-US" dirty="0" smtClean="0"/>
          </a:p>
          <a:p>
            <a:pPr marL="596646" indent="-514350" algn="just">
              <a:buFont typeface="+mj-lt"/>
              <a:buAutoNum type="arabicPeriod"/>
            </a:pPr>
            <a:r>
              <a:rPr lang="en-US" dirty="0" smtClean="0"/>
              <a:t>In the advertising-based model, information is given away for free and money is made from advertising on the site.</a:t>
            </a:r>
          </a:p>
          <a:p>
            <a:pPr marL="596646" indent="-514350" algn="just">
              <a:buFont typeface="+mj-lt"/>
              <a:buAutoNum type="arabicPeriod"/>
            </a:pPr>
            <a:endParaRPr lang="en-US" dirty="0" smtClean="0"/>
          </a:p>
          <a:p>
            <a:pPr marL="596646" indent="-514350" algn="just">
              <a:buFont typeface="+mj-lt"/>
              <a:buAutoNum type="arabicPeriod"/>
            </a:pPr>
            <a:r>
              <a:rPr lang="en-US" dirty="0" err="1" smtClean="0"/>
              <a:t>Facebook</a:t>
            </a:r>
            <a:r>
              <a:rPr lang="en-US" dirty="0" smtClean="0"/>
              <a:t> is an example of a community-based site that makes money from targeting ads to users based on their demographics and location.</a:t>
            </a:r>
          </a:p>
          <a:p>
            <a:pPr marL="596646" indent="-514350" algn="just">
              <a:buFont typeface="+mj-lt"/>
              <a:buAutoNum type="arabicPeriod"/>
            </a:pPr>
            <a:endParaRPr lang="en-US" dirty="0" smtClean="0"/>
          </a:p>
          <a:p>
            <a:pPr marL="596646" indent="-514350" algn="just">
              <a:buFont typeface="+mj-lt"/>
              <a:buAutoNum type="arabicPeriod"/>
            </a:pPr>
            <a:r>
              <a:rPr lang="en-US" dirty="0" smtClean="0"/>
              <a:t>Finally, the fee-based model involves companies that sell information or entertainment to consumers for a fee, like Netflix or subscription-based newspapers.</a:t>
            </a:r>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
            <a:ext cx="7848600" cy="6248400"/>
          </a:xfrm>
        </p:spPr>
        <p:txBody>
          <a:bodyPr>
            <a:normAutofit fontScale="92500" lnSpcReduction="20000"/>
          </a:bodyPr>
          <a:lstStyle/>
          <a:p>
            <a:pPr algn="just">
              <a:buNone/>
            </a:pPr>
            <a:endParaRPr lang="en-US" sz="1800" dirty="0" smtClean="0"/>
          </a:p>
          <a:p>
            <a:pPr algn="just"/>
            <a:r>
              <a:rPr lang="en-US" sz="1800" b="1" dirty="0" smtClean="0"/>
              <a:t>Direct selling</a:t>
            </a:r>
            <a:r>
              <a:rPr lang="en-US" sz="1800" dirty="0" smtClean="0"/>
              <a:t> is the selling of products in a non-retail setting, for example, at home, online, or other venues that are not a store. It eliminates middlemen who are involved in distribution, such as wholesalers and regional distribution centers. Instead, products are sent directly from the manufacturer to the sales company, then to the rep or distributor, and finally to the consumer. </a:t>
            </a:r>
          </a:p>
          <a:p>
            <a:pPr algn="just"/>
            <a:r>
              <a:rPr lang="en-US" sz="1800" dirty="0" err="1" smtClean="0"/>
              <a:t>Eg</a:t>
            </a:r>
            <a:r>
              <a:rPr lang="en-US" sz="1800" dirty="0" smtClean="0"/>
              <a:t> – Amway, Vestige, </a:t>
            </a:r>
            <a:r>
              <a:rPr lang="en-US" sz="1800" dirty="0" err="1" smtClean="0"/>
              <a:t>Proveda</a:t>
            </a:r>
            <a:r>
              <a:rPr lang="en-US" sz="1800" dirty="0" smtClean="0"/>
              <a:t> </a:t>
            </a:r>
          </a:p>
          <a:p>
            <a:pPr algn="just"/>
            <a:endParaRPr lang="en-US" sz="1800" dirty="0" smtClean="0"/>
          </a:p>
          <a:p>
            <a:pPr algn="just"/>
            <a:r>
              <a:rPr lang="en-US" sz="1800" dirty="0" smtClean="0"/>
              <a:t>Products sold via direct sales are not typically found in traditional retail locations. This means that finding a distributor or rep is the only way to buy them.  </a:t>
            </a:r>
          </a:p>
          <a:p>
            <a:pPr marL="596646" indent="-514350" algn="just">
              <a:buAutoNum type="arabicPeriod"/>
            </a:pPr>
            <a:endParaRPr lang="en-US" sz="1800" dirty="0" smtClean="0"/>
          </a:p>
          <a:p>
            <a:pPr algn="just"/>
            <a:r>
              <a:rPr lang="en-US" sz="1800" dirty="0" smtClean="0"/>
              <a:t>It’s important to note that direct selling doesn’t equal direct </a:t>
            </a:r>
            <a:r>
              <a:rPr lang="en-US" sz="1800" b="1" dirty="0" smtClean="0"/>
              <a:t>marketing</a:t>
            </a:r>
            <a:r>
              <a:rPr lang="en-US" sz="1800" dirty="0" smtClean="0"/>
              <a:t>. In the first case, individual distributors or reps reach out to customers directly. Meanwhile, in the second case, a company markets directly to clients. Some direct marketing examples include emails, flyers, promotional letters, outdoor advertising, ads, phone calls, websites, and others.</a:t>
            </a:r>
          </a:p>
          <a:p>
            <a:pPr algn="just"/>
            <a:endParaRPr lang="en-US" sz="1800" dirty="0" smtClean="0"/>
          </a:p>
          <a:p>
            <a:pPr algn="just"/>
            <a:r>
              <a:rPr lang="en-US" sz="1800" dirty="0" smtClean="0"/>
              <a:t>Direct selling  characteristics – </a:t>
            </a:r>
          </a:p>
          <a:p>
            <a:pPr lvl="1" algn="just"/>
            <a:r>
              <a:rPr lang="en-US" sz="1500" b="1" dirty="0" smtClean="0"/>
              <a:t>Focus on building relationships first, not making sales.</a:t>
            </a:r>
          </a:p>
          <a:p>
            <a:pPr lvl="1" algn="just"/>
            <a:r>
              <a:rPr lang="en-US" sz="1500" b="1" dirty="0" smtClean="0"/>
              <a:t>Keep consistent and detailed customer records</a:t>
            </a:r>
            <a:r>
              <a:rPr lang="en-US" sz="1500" dirty="0" smtClean="0"/>
              <a:t>. </a:t>
            </a:r>
          </a:p>
          <a:p>
            <a:pPr lvl="1" algn="just"/>
            <a:r>
              <a:rPr lang="en-US" sz="1500" b="1" dirty="0" smtClean="0"/>
              <a:t>Be passionate and knowledgeable about your products.</a:t>
            </a:r>
          </a:p>
          <a:p>
            <a:pPr lvl="1" algn="just"/>
            <a:r>
              <a:rPr lang="en-US" sz="1500" b="1" dirty="0" smtClean="0"/>
              <a:t>Build and maintain your networks</a:t>
            </a:r>
          </a:p>
          <a:p>
            <a:pPr lvl="1" algn="just"/>
            <a:r>
              <a:rPr lang="en-US" sz="1500" b="1" dirty="0" smtClean="0"/>
              <a:t>Organize your sales environment.</a:t>
            </a:r>
            <a:r>
              <a:rPr lang="en-US" sz="1500" dirty="0" smtClean="0"/>
              <a:t> </a:t>
            </a:r>
          </a:p>
          <a:p>
            <a:pPr lvl="1" algn="just"/>
            <a:r>
              <a:rPr lang="en-US" sz="1500" b="1" dirty="0" smtClean="0"/>
              <a:t>Improve your sales skills.</a:t>
            </a:r>
            <a:endParaRPr lang="en-US" sz="15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848600" cy="4525963"/>
          </a:xfrm>
        </p:spPr>
        <p:txBody>
          <a:bodyPr>
            <a:normAutofit fontScale="70000" lnSpcReduction="20000"/>
          </a:bodyPr>
          <a:lstStyle/>
          <a:p>
            <a:pPr algn="just"/>
            <a:r>
              <a:rPr lang="en-US" dirty="0" smtClean="0"/>
              <a:t>Electronic commerce focuses on the use of information and communication technology to enable the external activities and relationships of the business with individuals, groups, and other businesses, while e-business refers to business with help of the internet.</a:t>
            </a:r>
          </a:p>
          <a:p>
            <a:pPr algn="just"/>
            <a:endParaRPr lang="en-US" dirty="0"/>
          </a:p>
          <a:p>
            <a:pPr algn="just"/>
            <a:r>
              <a:rPr lang="en-US" dirty="0" smtClean="0"/>
              <a:t> Electronic business differs from electronic commerce as it does not only deal with online transactions of selling and buying of a product and/or service but also enables to conduct of business processes (inbound/outbound logistics, manufacturing &amp; operations, marketing and sales, customer service) within the value chain through internal or external networks.</a:t>
            </a:r>
          </a:p>
          <a:p>
            <a:pPr algn="just"/>
            <a:endParaRPr lang="en-US" dirty="0"/>
          </a:p>
          <a:p>
            <a:pPr algn="just"/>
            <a:r>
              <a:rPr lang="en-US" dirty="0" smtClean="0"/>
              <a:t>The term "e-business" was coined by IBM's marketing and Internet team in 1996</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mmerce-1.jpg"/>
          <p:cNvPicPr>
            <a:picLocks noChangeAspect="1"/>
          </p:cNvPicPr>
          <p:nvPr/>
        </p:nvPicPr>
        <p:blipFill>
          <a:blip r:embed="rId2" cstate="print"/>
          <a:stretch>
            <a:fillRect/>
          </a:stretch>
        </p:blipFill>
        <p:spPr>
          <a:xfrm>
            <a:off x="1007097" y="0"/>
            <a:ext cx="7070103" cy="6858000"/>
          </a:xfrm>
          <a:prstGeom prst="rect">
            <a:avLst/>
          </a:prstGeom>
        </p:spPr>
      </p:pic>
      <p:sp>
        <p:nvSpPr>
          <p:cNvPr id="2" name="Title 1"/>
          <p:cNvSpPr>
            <a:spLocks noGrp="1"/>
          </p:cNvSpPr>
          <p:nvPr>
            <p:ph type="title"/>
          </p:nvPr>
        </p:nvSpPr>
        <p:spPr>
          <a:xfrm>
            <a:off x="838200" y="0"/>
            <a:ext cx="2590800" cy="1143000"/>
          </a:xfrm>
        </p:spPr>
        <p:txBody>
          <a:bodyPr/>
          <a:lstStyle/>
          <a:p>
            <a:r>
              <a:rPr lang="en-US" dirty="0" smtClean="0"/>
              <a:t>Why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Depositphotos_62139387_l-2015_760x400.jpg"/>
          <p:cNvPicPr>
            <a:picLocks noChangeAspect="1"/>
          </p:cNvPicPr>
          <p:nvPr/>
        </p:nvPicPr>
        <p:blipFill>
          <a:blip r:embed="rId2" cstate="print"/>
          <a:stretch>
            <a:fillRect/>
          </a:stretch>
        </p:blipFill>
        <p:spPr>
          <a:xfrm>
            <a:off x="22860" y="1028700"/>
            <a:ext cx="9121140" cy="4800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 BU.jpg"/>
          <p:cNvPicPr>
            <a:picLocks noChangeAspect="1"/>
          </p:cNvPicPr>
          <p:nvPr/>
        </p:nvPicPr>
        <p:blipFill>
          <a:blip r:embed="rId2" cstate="print"/>
          <a:stretch>
            <a:fillRect/>
          </a:stretch>
        </p:blipFill>
        <p:spPr>
          <a:xfrm>
            <a:off x="1016136" y="0"/>
            <a:ext cx="6908664"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The-benefits-of-online-business-based-on-e-commerce-platform_Q640.jpg"/>
          <p:cNvPicPr>
            <a:picLocks noChangeAspect="1"/>
          </p:cNvPicPr>
          <p:nvPr/>
        </p:nvPicPr>
        <p:blipFill>
          <a:blip r:embed="rId2" cstate="print"/>
          <a:stretch>
            <a:fillRect/>
          </a:stretch>
        </p:blipFill>
        <p:spPr>
          <a:xfrm>
            <a:off x="1143000" y="0"/>
            <a:ext cx="6781800" cy="6781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c.jpg"/>
          <p:cNvPicPr>
            <a:picLocks noChangeAspect="1"/>
          </p:cNvPicPr>
          <p:nvPr/>
        </p:nvPicPr>
        <p:blipFill>
          <a:blip r:embed="rId2" cstate="print"/>
          <a:stretch>
            <a:fillRect/>
          </a:stretch>
        </p:blipFill>
        <p:spPr>
          <a:xfrm>
            <a:off x="0" y="1350818"/>
            <a:ext cx="9144000" cy="415636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5-Emerging-Technologies-Poised-to-Revolutionize-eCommerce-1.png"/>
          <p:cNvPicPr>
            <a:picLocks noChangeAspect="1"/>
          </p:cNvPicPr>
          <p:nvPr/>
        </p:nvPicPr>
        <p:blipFill>
          <a:blip r:embed="rId2" cstate="print"/>
          <a:stretch>
            <a:fillRect/>
          </a:stretch>
        </p:blipFill>
        <p:spPr>
          <a:xfrm>
            <a:off x="0" y="1186320"/>
            <a:ext cx="9144000" cy="478536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11278</TotalTime>
  <Words>588</Words>
  <Application>Microsoft Office PowerPoint</Application>
  <PresentationFormat>On-screen Show (4:3)</PresentationFormat>
  <Paragraphs>100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Solstice</vt:lpstr>
      <vt:lpstr>Slide 1</vt:lpstr>
      <vt:lpstr>E-business Defined</vt:lpstr>
      <vt:lpstr>Slide 3</vt:lpstr>
      <vt:lpstr>Why ????</vt:lpstr>
      <vt:lpstr>Slide 5</vt:lpstr>
      <vt:lpstr>Slide 6</vt:lpstr>
      <vt:lpstr>Slide 7</vt:lpstr>
      <vt:lpstr>Slide 8</vt:lpstr>
      <vt:lpstr>Slide 9</vt:lpstr>
      <vt:lpstr>Slide 10</vt:lpstr>
      <vt:lpstr>Slide 11</vt:lpstr>
      <vt:lpstr>Slide 12</vt:lpstr>
      <vt:lpstr>Slide 13</vt:lpstr>
      <vt:lpstr>Slide 14</vt:lpstr>
      <vt:lpstr>Slide 15</vt:lpstr>
      <vt:lpstr>The history of e-commerce: A long and winding road</vt:lpstr>
      <vt:lpstr>Slide 17</vt:lpstr>
      <vt:lpstr>Slide 18</vt:lpstr>
      <vt:lpstr>The history of e-commerce: 1960s – 1980s</vt:lpstr>
      <vt:lpstr>Slide 20</vt:lpstr>
      <vt:lpstr>Slide 21</vt:lpstr>
      <vt:lpstr>Slide 22</vt:lpstr>
      <vt:lpstr>Slide 23</vt:lpstr>
      <vt:lpstr>Slide 24</vt:lpstr>
      <vt:lpstr>Types of Business Models</vt:lpstr>
      <vt:lpstr>Slide 26</vt:lpstr>
      <vt:lpstr>Business to Consumer (B2C)</vt:lpstr>
      <vt:lpstr>B2C Business Models</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Sony</cp:lastModifiedBy>
  <cp:revision>98</cp:revision>
  <dcterms:created xsi:type="dcterms:W3CDTF">2022-04-28T04:33:08Z</dcterms:created>
  <dcterms:modified xsi:type="dcterms:W3CDTF">2023-01-27T19:20:22Z</dcterms:modified>
</cp:coreProperties>
</file>